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5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74" r:id="rId2"/>
    <p:sldId id="337" r:id="rId3"/>
    <p:sldId id="259" r:id="rId4"/>
    <p:sldId id="340" r:id="rId5"/>
    <p:sldId id="323" r:id="rId6"/>
    <p:sldId id="339" r:id="rId7"/>
    <p:sldId id="262" r:id="rId8"/>
    <p:sldId id="338" r:id="rId9"/>
    <p:sldId id="328" r:id="rId10"/>
    <p:sldId id="285" r:id="rId11"/>
    <p:sldId id="341" r:id="rId12"/>
    <p:sldId id="297" r:id="rId13"/>
    <p:sldId id="268" r:id="rId14"/>
    <p:sldId id="269" r:id="rId15"/>
    <p:sldId id="276" r:id="rId16"/>
    <p:sldId id="279" r:id="rId17"/>
    <p:sldId id="278" r:id="rId18"/>
    <p:sldId id="280" r:id="rId19"/>
    <p:sldId id="298" r:id="rId20"/>
    <p:sldId id="270" r:id="rId21"/>
    <p:sldId id="292" r:id="rId22"/>
    <p:sldId id="334" r:id="rId23"/>
    <p:sldId id="266" r:id="rId24"/>
    <p:sldId id="288" r:id="rId25"/>
    <p:sldId id="290" r:id="rId26"/>
    <p:sldId id="291" r:id="rId27"/>
    <p:sldId id="293" r:id="rId28"/>
    <p:sldId id="286" r:id="rId29"/>
    <p:sldId id="295" r:id="rId30"/>
    <p:sldId id="351" r:id="rId31"/>
    <p:sldId id="350" r:id="rId32"/>
    <p:sldId id="277" r:id="rId33"/>
    <p:sldId id="349" r:id="rId34"/>
    <p:sldId id="348" r:id="rId35"/>
    <p:sldId id="335" r:id="rId36"/>
    <p:sldId id="336" r:id="rId37"/>
    <p:sldId id="306" r:id="rId38"/>
    <p:sldId id="296" r:id="rId39"/>
    <p:sldId id="263" r:id="rId40"/>
    <p:sldId id="329" r:id="rId41"/>
    <p:sldId id="330" r:id="rId42"/>
    <p:sldId id="331" r:id="rId43"/>
    <p:sldId id="332" r:id="rId44"/>
    <p:sldId id="333" r:id="rId45"/>
    <p:sldId id="308" r:id="rId46"/>
    <p:sldId id="322" r:id="rId47"/>
    <p:sldId id="287" r:id="rId48"/>
    <p:sldId id="321" r:id="rId49"/>
    <p:sldId id="282" r:id="rId50"/>
    <p:sldId id="271" r:id="rId51"/>
    <p:sldId id="294" r:id="rId52"/>
    <p:sldId id="257" r:id="rId53"/>
    <p:sldId id="284" r:id="rId54"/>
    <p:sldId id="281" r:id="rId55"/>
    <p:sldId id="273"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42" r:id="rId69"/>
    <p:sldId id="343" r:id="rId70"/>
    <p:sldId id="344" r:id="rId71"/>
    <p:sldId id="345" r:id="rId72"/>
    <p:sldId id="346" r:id="rId73"/>
    <p:sldId id="347" r:id="rId7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1" autoAdjust="0"/>
    <p:restoredTop sz="41716" autoAdjust="0"/>
  </p:normalViewPr>
  <p:slideViewPr>
    <p:cSldViewPr snapToGrid="0">
      <p:cViewPr varScale="1">
        <p:scale>
          <a:sx n="43" d="100"/>
          <a:sy n="43" d="100"/>
        </p:scale>
        <p:origin x="1878" y="27"/>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dirty="0" smtClean="0"/>
              <a:t>1</a:t>
            </a:r>
            <a:r>
              <a:rPr kumimoji="1" lang="ja-JP" altLang="en-US" dirty="0" smtClean="0"/>
              <a:t>つ目の類似度というのは、</a:t>
            </a:r>
            <a:r>
              <a:rPr kumimoji="1" lang="en-US" altLang="ja-JP" dirty="0" smtClean="0"/>
              <a:t>Step1</a:t>
            </a:r>
            <a:r>
              <a:rPr kumimoji="1" lang="ja-JP" altLang="en-US" dirty="0" smtClean="0"/>
              <a:t>の入力コード片と類似コード片間の類似度を指します</a:t>
            </a:r>
            <a:r>
              <a:rPr kumimoji="1" lang="ja-JP" altLang="en-US" dirty="0" smtClean="0"/>
              <a:t>。</a:t>
            </a:r>
            <a:endParaRPr kumimoji="1" lang="en-US" altLang="ja-JP"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dirty="0" smtClean="0"/>
              <a:t>2</a:t>
            </a:r>
            <a:r>
              <a:rPr kumimoji="1" lang="ja-JP" altLang="en-US" dirty="0" smtClean="0"/>
              <a:t>つ目のテストスメルは、</a:t>
            </a:r>
            <a:r>
              <a:rPr kumimoji="1" lang="en-US" altLang="ja-JP" dirty="0" smtClean="0"/>
              <a:t>Step3</a:t>
            </a:r>
            <a:r>
              <a:rPr kumimoji="1" lang="ja-JP" altLang="en-US" dirty="0" err="1" smtClean="0"/>
              <a:t>で検</a:t>
            </a:r>
            <a:r>
              <a:rPr kumimoji="1" lang="ja-JP" altLang="en-US" dirty="0" smtClean="0"/>
              <a:t>出されるテストスメルの数を指します。</a:t>
            </a:r>
            <a:endParaRPr kumimoji="1" lang="en-US" altLang="ja-JP" dirty="0" smtClean="0"/>
          </a:p>
          <a:p>
            <a:endParaRPr kumimoji="1" lang="en-US" altLang="ja-JP" dirty="0" smtClean="0"/>
          </a:p>
          <a:p>
            <a:r>
              <a:rPr kumimoji="1" lang="ja-JP" altLang="en-US" dirty="0" smtClean="0"/>
              <a:t>テストスメルを要素に用いることで、より品質の高いテストコードを開発者に推薦します。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dirty="0" err="1" smtClean="0"/>
              <a:t>SuiteRec</a:t>
            </a:r>
            <a:r>
              <a:rPr kumimoji="1" lang="ja-JP" altLang="en-US" dirty="0" smtClean="0"/>
              <a:t>が開発者の</a:t>
            </a:r>
            <a:r>
              <a:rPr lang="ja-JP" altLang="en-US" sz="1200" dirty="0" smtClean="0"/>
              <a:t>テストコード作成をどの程度支援できるかを評価するために被験者実験を行いました。</a:t>
            </a:r>
            <a:endParaRPr lang="en-US" altLang="ja-JP" sz="1200"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人に対してプログラムとその仕様が書かれた</a:t>
            </a:r>
            <a:r>
              <a:rPr kumimoji="1" lang="en-US" altLang="ja-JP" sz="1200" dirty="0" smtClean="0"/>
              <a:t>3</a:t>
            </a:r>
            <a:r>
              <a:rPr kumimoji="1" lang="ja-JP" altLang="en-US" sz="1200" dirty="0" err="1" smtClean="0"/>
              <a:t>つの</a:t>
            </a:r>
            <a:r>
              <a:rPr kumimoji="1" lang="ja-JP" altLang="en-US" sz="1200" dirty="0" smtClean="0"/>
              <a:t>タスクを与え、各タスクのテストコードを作成してもらいました。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こちらが、実験タスクの概要になります。各タスクで違いを出すために、プログラムの条件分岐の数が異なっており、タスク</a:t>
            </a:r>
            <a:r>
              <a:rPr kumimoji="1" lang="en-US" altLang="ja-JP" sz="1200" dirty="0" smtClean="0"/>
              <a:t>1</a:t>
            </a:r>
            <a:r>
              <a:rPr kumimoji="1" lang="ja-JP" altLang="en-US" sz="1200" dirty="0" smtClean="0"/>
              <a:t>から</a:t>
            </a:r>
            <a:r>
              <a:rPr kumimoji="1" lang="en-US" altLang="ja-JP" sz="1200" dirty="0" smtClean="0"/>
              <a:t>3</a:t>
            </a:r>
            <a:r>
              <a:rPr kumimoji="1" lang="ja-JP" altLang="en-US" sz="1200" dirty="0" smtClean="0"/>
              <a:t>に行くにつれて分岐の数が多くなり複雑なプログラムになっています。</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dirty="0" smtClean="0"/>
          </a:p>
          <a:p>
            <a:r>
              <a:rPr kumimoji="1" lang="ja-JP" altLang="en-US" dirty="0" smtClean="0"/>
              <a:t>ソフトウェアの品質を確認する</a:t>
            </a:r>
            <a:r>
              <a:rPr kumimoji="1" lang="en-US" altLang="ja-JP" dirty="0" smtClean="0"/>
              <a:t>1</a:t>
            </a:r>
            <a:r>
              <a:rPr kumimoji="1" lang="ja-JP" altLang="en-US" dirty="0" err="1" smtClean="0"/>
              <a:t>つの</a:t>
            </a:r>
            <a:r>
              <a:rPr kumimoji="1" lang="ja-JP" altLang="en-US" dirty="0" smtClean="0"/>
              <a:t>指標として、作成したテストが十分に網羅して実行できているか測定するカバレッジは重要です．</a:t>
            </a:r>
            <a:endParaRPr kumimoji="1" lang="en-US" altLang="ja-JP" dirty="0" smtClean="0"/>
          </a:p>
          <a:p>
            <a:endParaRPr kumimoji="1" lang="en-US" altLang="ja-JP" dirty="0" smtClean="0"/>
          </a:p>
          <a:p>
            <a:r>
              <a:rPr kumimoji="1" lang="en-US" altLang="ja-JP" dirty="0" smtClean="0"/>
              <a:t>RQ2,3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en-US" altLang="ja-JP" dirty="0" smtClean="0"/>
              <a:t>RQ</a:t>
            </a:r>
            <a:r>
              <a:rPr kumimoji="1" lang="ja-JP" altLang="en-US" dirty="0" smtClean="0"/>
              <a:t>で</a:t>
            </a:r>
            <a:r>
              <a:rPr kumimoji="1" lang="en-US" altLang="ja-JP" dirty="0" err="1" smtClean="0"/>
              <a:t>SuiteRec</a:t>
            </a:r>
            <a:r>
              <a:rPr kumimoji="1" lang="ja-JP" altLang="en-US" dirty="0" smtClean="0"/>
              <a:t>を利用することで、</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a:t>
            </a:r>
            <a:endParaRPr kumimoji="1" lang="en-US" altLang="ja-JP" dirty="0" smtClean="0"/>
          </a:p>
          <a:p>
            <a:pPr marL="0" indent="0">
              <a:buFont typeface="Arial" panose="020B0604020202020204" pitchFamily="34" charset="0"/>
              <a:buNone/>
            </a:pPr>
            <a:r>
              <a:rPr kumimoji="1" lang="ja-JP" altLang="en-US" dirty="0" smtClean="0"/>
              <a:t>を明らかにします。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出された類似コード片に対応するテストコードをテストコードデータベース内から検索します</a:t>
            </a:r>
            <a:r>
              <a:rPr kumimoji="1" lang="ja-JP" altLang="en-US" dirty="0" smtClean="0"/>
              <a:t>。</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の対象</a:t>
            </a:r>
            <a:r>
              <a:rPr kumimoji="1" lang="ja-JP" altLang="en-US" dirty="0" smtClean="0"/>
              <a:t>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u="sng" dirty="0" smtClean="0"/>
              <a:t>テストメソッド内に複数の</a:t>
            </a:r>
            <a:r>
              <a:rPr kumimoji="1" lang="en-US" altLang="ja-JP" u="sng" dirty="0" err="1" smtClean="0"/>
              <a:t>asser</a:t>
            </a:r>
            <a:r>
              <a:rPr kumimoji="1" lang="ja-JP" altLang="en-US" u="sng" dirty="0" smtClean="0"/>
              <a:t>文を含む場合に発生する</a:t>
            </a:r>
            <a:r>
              <a:rPr kumimoji="1" lang="ja-JP" altLang="en-US" b="1" dirty="0" smtClean="0"/>
              <a:t>アサーションルーレット</a:t>
            </a:r>
            <a:r>
              <a:rPr kumimoji="1" lang="ja-JP" altLang="en-US" dirty="0" smtClean="0"/>
              <a:t>というテストスメルが含まれています。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では、これらのテストスメルを高速で検出するために、本研究ではテストスメルを自動で検出できる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6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633771994"/>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90828417"/>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817266150"/>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271718" y="1419614"/>
            <a:ext cx="5317651" cy="4462760"/>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無駄なテストコードの作成を防ぎ、</a:t>
            </a:r>
            <a:r>
              <a:rPr lang="en-US" altLang="ja-JP" sz="2200" dirty="0" smtClean="0">
                <a:latin typeface="メイリオ" panose="020B0604030504040204" pitchFamily="50" charset="-128"/>
                <a:ea typeface="メイリオ" panose="020B0604030504040204" pitchFamily="50" charset="-128"/>
              </a:rPr>
              <a:t/>
            </a:r>
            <a:br>
              <a:rPr lang="en-US" altLang="ja-JP" sz="2200" dirty="0" smtClean="0">
                <a:latin typeface="メイリオ" panose="020B0604030504040204" pitchFamily="50" charset="-128"/>
                <a:ea typeface="メイリオ" panose="020B0604030504040204" pitchFamily="50" charset="-128"/>
              </a:rPr>
            </a:br>
            <a:r>
              <a:rPr lang="ja-JP" altLang="en-US" sz="2200" dirty="0" smtClean="0">
                <a:latin typeface="メイリオ" panose="020B0604030504040204" pitchFamily="50" charset="-128"/>
                <a:ea typeface="メイリオ" panose="020B0604030504040204" pitchFamily="50" charset="-128"/>
              </a:rPr>
              <a:t>テスト作成時間を短縮できる</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067561" y="1599503"/>
            <a:ext cx="5592896"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840433" y="5629486"/>
            <a:ext cx="10026562" cy="108546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858898" y="4787823"/>
            <a:ext cx="8183485" cy="787132"/>
          </a:xfrm>
          <a:prstGeom prst="wedgeRoundRectCallout">
            <a:avLst>
              <a:gd name="adj1" fmla="val 36717"/>
              <a:gd name="adj2" fmla="val -1112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自動生成ツールを利用することで、開発者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15675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52709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1632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82497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187233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00258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15157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2342"/>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17079</TotalTime>
  <Words>14535</Words>
  <Application>Microsoft Office PowerPoint</Application>
  <PresentationFormat>ワイド画面</PresentationFormat>
  <Paragraphs>1682</Paragraphs>
  <Slides>73</Slides>
  <Notes>62</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73</vt:i4>
      </vt:variant>
    </vt:vector>
  </HeadingPairs>
  <TitlesOfParts>
    <vt:vector size="83"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455</cp:revision>
  <dcterms:created xsi:type="dcterms:W3CDTF">2020-01-21T13:07:49Z</dcterms:created>
  <dcterms:modified xsi:type="dcterms:W3CDTF">2020-02-04T01:54:10Z</dcterms:modified>
</cp:coreProperties>
</file>